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340" r:id="rId3"/>
    <p:sldId id="334" r:id="rId4"/>
    <p:sldId id="266" r:id="rId5"/>
    <p:sldId id="341" r:id="rId6"/>
    <p:sldId id="336" r:id="rId7"/>
    <p:sldId id="339" r:id="rId8"/>
    <p:sldId id="343" r:id="rId9"/>
    <p:sldId id="342" r:id="rId10"/>
    <p:sldId id="326" r:id="rId11"/>
    <p:sldId id="335" r:id="rId12"/>
    <p:sldId id="338" r:id="rId13"/>
    <p:sldId id="28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940F-ED53-48AE-B174-47083EE8996B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D7DCD-0C0E-467C-8F28-77B0F9092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volunteer</a:t>
            </a:r>
            <a:r>
              <a:rPr lang="en-US" baseline="0" dirty="0"/>
              <a:t> role </a:t>
            </a:r>
            <a:r>
              <a:rPr lang="mr-IN" baseline="0" dirty="0"/>
              <a:t>–</a:t>
            </a:r>
            <a:r>
              <a:rPr lang="en-US" baseline="0" dirty="0"/>
              <a:t> it is a trade and a required part of the course therefore to be treated as if:</a:t>
            </a:r>
          </a:p>
          <a:p>
            <a:r>
              <a:rPr lang="en-US" baseline="0" dirty="0"/>
              <a:t>Representing the field</a:t>
            </a:r>
          </a:p>
          <a:p>
            <a:r>
              <a:rPr lang="en-US" baseline="0" dirty="0"/>
              <a:t>Representing </a:t>
            </a:r>
            <a:r>
              <a:rPr lang="en-US" baseline="0" dirty="0" err="1"/>
              <a:t>Terapia</a:t>
            </a:r>
            <a:endParaRPr lang="en-US" baseline="0" dirty="0"/>
          </a:p>
          <a:p>
            <a:r>
              <a:rPr lang="en-US" baseline="0" dirty="0"/>
              <a:t>A class/course requirement</a:t>
            </a:r>
          </a:p>
          <a:p>
            <a:r>
              <a:rPr lang="en-US" baseline="0" dirty="0"/>
              <a:t>A privileged, trusted and respected professional role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43311-8B57-3144-903B-52CC228FA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79AC-44CE-4AF2-BC58-09CCB6C2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F011-712D-4310-B5FB-0856AD898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96E32-8299-48C5-B42D-0136A5A8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3203-49BA-476B-B49D-FA35EA9B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CD7C-E445-4F01-8284-92B67386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1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51F1-846D-4653-B099-41D9DDF3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E3552-689D-47C3-9D87-8C7B55BAA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AB69E-D1B8-4D8B-9AD1-2E9FC3AC4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ECA72-ACF2-4874-BE1B-F3D9DE58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AC3BF-FCF3-4C7D-BDE7-52FD771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4B590-D814-4CC3-8784-2C1E8E36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x__x0000_i1027">
            <a:extLst>
              <a:ext uri="{FF2B5EF4-FFF2-40B4-BE49-F238E27FC236}">
                <a16:creationId xmlns:a16="http://schemas.microsoft.com/office/drawing/2014/main" id="{11414866-441C-4BE8-821B-BBE26385253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" r="58121" b="34475"/>
          <a:stretch/>
        </p:blipFill>
        <p:spPr bwMode="auto">
          <a:xfrm>
            <a:off x="8404412" y="0"/>
            <a:ext cx="3787588" cy="995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690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4A63F-174A-4DB9-83E1-63E5393BDD42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149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D9E3C-E151-4C65-A3A9-091105A2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0F1D2-279E-4EC6-B423-03FA4263F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21A9-770B-4D31-9FBD-AC1B5C8F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15C0B-6021-4A66-867E-1C851CB8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70DE5-165A-43AF-B3FE-2BAA4A2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4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68D206-0857-40EA-9647-D4D705CC2722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149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5EACB7-DAB3-4F7B-BE6E-09DD88703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B799A-AAF3-42F3-9109-622E51A9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3E848-6852-403B-872C-A713A2D4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A4DE-BDEB-4CD3-B90D-4251F58D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7781-750F-4530-9A3A-509F54D3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7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139A-CEDE-4C5E-9FE4-4A7040F93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282" y="786465"/>
            <a:ext cx="9144000" cy="18492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D07F5-70F8-40C2-9369-A7521E5A9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282" y="263576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x__x0000_i1027">
            <a:extLst>
              <a:ext uri="{FF2B5EF4-FFF2-40B4-BE49-F238E27FC236}">
                <a16:creationId xmlns:a16="http://schemas.microsoft.com/office/drawing/2014/main" id="{72D3128F-76D7-4EEA-A2AA-B8DAD2C2F4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4"/>
          <a:stretch/>
        </p:blipFill>
        <p:spPr bwMode="auto">
          <a:xfrm>
            <a:off x="0" y="4827254"/>
            <a:ext cx="12191999" cy="203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79AC-44CE-4AF2-BC58-09CCB6C2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F011-712D-4310-B5FB-0856AD89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96E32-8299-48C5-B42D-0136A5A8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3203-49BA-476B-B49D-FA35EA9B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x__x0000_i1027">
            <a:extLst>
              <a:ext uri="{FF2B5EF4-FFF2-40B4-BE49-F238E27FC236}">
                <a16:creationId xmlns:a16="http://schemas.microsoft.com/office/drawing/2014/main" id="{271B38A5-1166-47DF-96A4-CE60B9AC09C5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" r="58121" b="34475"/>
          <a:stretch/>
        </p:blipFill>
        <p:spPr bwMode="auto">
          <a:xfrm>
            <a:off x="8077200" y="5720464"/>
            <a:ext cx="4114800" cy="1137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01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E89F0-A502-48C3-9FE0-AD74AA151B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149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98F2F-7F1F-4979-A262-95533A02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4B968-5EEF-4F7D-88B8-34C7AD86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5BA9-7DD3-47FC-9DC3-6EF64CB8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1857B-17FB-4000-BE3A-1AE67030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1994-4CFD-4FC6-900A-5E83E286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EA40-7F91-469A-A138-7ACBA694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B599-EB5E-4712-BF08-A37999C2D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651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71209-2699-469B-BC35-360385741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66678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2E681-F16D-4036-957B-8C713CB2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B57F7-DA3F-4753-BCF7-71D2FD2A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x__x0000_i1027">
            <a:extLst>
              <a:ext uri="{FF2B5EF4-FFF2-40B4-BE49-F238E27FC236}">
                <a16:creationId xmlns:a16="http://schemas.microsoft.com/office/drawing/2014/main" id="{28015542-E03A-4AB5-9852-8FEEBB54B1D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" r="58121" b="34475"/>
          <a:stretch/>
        </p:blipFill>
        <p:spPr bwMode="auto">
          <a:xfrm>
            <a:off x="8153400" y="5782234"/>
            <a:ext cx="4038600" cy="107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51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7465-D516-49A0-B866-5E2FC9C6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0E0E6-B8E9-437D-BFE5-1253FB3E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7D001-4685-4F5B-8D86-E0D27862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BC4D5-1D4A-4591-B1DD-A291A53EC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86508-1456-44D7-A619-F475E51B3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B0CCA-C10B-4606-94C8-715C25EC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72368-5E4C-41E2-BD33-BFB060B1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3EDEA-9575-4647-B9BB-D4255A23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C3778FB-1837-440C-A752-E0957BB5DF2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10" y="61120"/>
            <a:ext cx="197739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DF60-C71E-4F9B-9898-E668C2E0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E9F87-2DE5-491C-841D-3C7F272E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B2193-1494-4C99-91DA-1F32BDCC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E0A48-4B17-489C-96DC-92BCA692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x__x0000_i1027">
            <a:extLst>
              <a:ext uri="{FF2B5EF4-FFF2-40B4-BE49-F238E27FC236}">
                <a16:creationId xmlns:a16="http://schemas.microsoft.com/office/drawing/2014/main" id="{BAA583B5-678A-4BBD-BCB0-C17F90DEB17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" r="58121" b="34475"/>
          <a:stretch/>
        </p:blipFill>
        <p:spPr bwMode="auto">
          <a:xfrm>
            <a:off x="8404412" y="5862918"/>
            <a:ext cx="3787588" cy="995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6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48D41-F62E-4FBC-8491-0A082810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1E868-4195-43C1-83A3-6B8DF270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CD0F3-34EC-4BD6-95FF-8D8E0536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0148B-1D0D-4D0B-A371-C77110F4B455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149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7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C039898-03DF-4A1E-B560-E8286054C01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10" y="61120"/>
            <a:ext cx="1793614" cy="129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9F897-C210-4172-B7B0-25528345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64D3-41C8-422B-B68D-8B87683D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3409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200C3-05C9-4992-861D-68626B317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B4F0A-D171-43C8-B0B4-527824FF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B294E-9B26-4FBE-8BCC-714044E6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0FC56-44DB-4DDF-BF21-8113AFD7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0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10167-3F96-490E-B54E-A28134E3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BF55D-C204-4E0C-BD89-60F81376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60A26-39C1-4FB0-B60D-6B29A0871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8955-9B59-4DB7-BF48-27E4B39DFCD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F1FF8-A8D2-4490-9E4A-64E5BFBCA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41FF-A145-4FC2-9C72-ED5E4641E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ACD-D533-41A3-A9F3-E88465028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raining@terapia.co.uk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urseteam@terapia.co.uk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108" y="99907"/>
            <a:ext cx="9063783" cy="1609850"/>
          </a:xfrm>
        </p:spPr>
        <p:txBody>
          <a:bodyPr>
            <a:normAutofit/>
          </a:bodyPr>
          <a:lstStyle/>
          <a:p>
            <a:r>
              <a:rPr lang="en-GB" sz="4800" b="1" dirty="0"/>
              <a:t>Therapeutic Services</a:t>
            </a:r>
            <a:br>
              <a:rPr lang="en-GB" sz="4800" dirty="0"/>
            </a:br>
            <a:r>
              <a:rPr lang="en-GB" sz="4400" dirty="0">
                <a:cs typeface="Calibri" panose="020F0502020204030204" pitchFamily="34" charset="0"/>
              </a:rPr>
              <a:t>Introduction to Terapia Placements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0" y="1895912"/>
            <a:ext cx="10695004" cy="2748732"/>
          </a:xfrm>
        </p:spPr>
        <p:txBody>
          <a:bodyPr>
            <a:normAutofit fontScale="77500" lnSpcReduction="20000"/>
          </a:bodyPr>
          <a:lstStyle/>
          <a:p>
            <a:r>
              <a:rPr lang="en-GB" sz="2000" b="1" dirty="0">
                <a:cs typeface="Calibri" panose="020F0502020204030204" pitchFamily="34" charset="0"/>
              </a:rPr>
              <a:t>Alex</a:t>
            </a:r>
            <a:r>
              <a:rPr lang="en-GB" sz="2000" dirty="0">
                <a:cs typeface="Calibri" panose="020F0502020204030204" pitchFamily="34" charset="0"/>
              </a:rPr>
              <a:t> – Director of Therapeutic Services</a:t>
            </a:r>
          </a:p>
          <a:p>
            <a:endParaRPr lang="en-GB" sz="2000" dirty="0">
              <a:cs typeface="Calibri" panose="020F0502020204030204" pitchFamily="34" charset="0"/>
            </a:endParaRPr>
          </a:p>
          <a:p>
            <a:r>
              <a:rPr lang="en-GB" sz="2000" b="1" dirty="0">
                <a:cs typeface="Calibri" panose="020F0502020204030204" pitchFamily="34" charset="0"/>
              </a:rPr>
              <a:t>Leigh</a:t>
            </a:r>
            <a:r>
              <a:rPr lang="en-GB" sz="2000" dirty="0">
                <a:cs typeface="Calibri" panose="020F0502020204030204" pitchFamily="34" charset="0"/>
              </a:rPr>
              <a:t> – Therapeutic School Services Coordinator </a:t>
            </a:r>
          </a:p>
          <a:p>
            <a:endParaRPr lang="en-GB" sz="2000" dirty="0">
              <a:cs typeface="Calibri" panose="020F0502020204030204" pitchFamily="34" charset="0"/>
            </a:endParaRPr>
          </a:p>
          <a:p>
            <a:r>
              <a:rPr lang="en-GB" sz="2000" b="1" dirty="0">
                <a:cs typeface="Calibri" panose="020F0502020204030204" pitchFamily="34" charset="0"/>
              </a:rPr>
              <a:t>Katy, Jo, Grace and Sally –</a:t>
            </a:r>
            <a:r>
              <a:rPr lang="en-GB" sz="2000" dirty="0">
                <a:cs typeface="Calibri" panose="020F0502020204030204" pitchFamily="34" charset="0"/>
              </a:rPr>
              <a:t> Whole School Approach (WSA) Therapeutic Leads</a:t>
            </a:r>
          </a:p>
          <a:p>
            <a:endParaRPr lang="en-GB" sz="2000" dirty="0">
              <a:cs typeface="Calibri" panose="020F0502020204030204" pitchFamily="34" charset="0"/>
            </a:endParaRPr>
          </a:p>
          <a:p>
            <a:r>
              <a:rPr lang="en-GB" sz="2000" b="1" dirty="0">
                <a:cs typeface="Calibri" panose="020F0502020204030204" pitchFamily="34" charset="0"/>
              </a:rPr>
              <a:t>Gemma</a:t>
            </a:r>
            <a:r>
              <a:rPr lang="en-GB" sz="2000" dirty="0">
                <a:cs typeface="Calibri" panose="020F0502020204030204" pitchFamily="34" charset="0"/>
              </a:rPr>
              <a:t> - School Service Lead (</a:t>
            </a:r>
            <a:r>
              <a:rPr lang="en-GB" sz="2000" i="1" dirty="0">
                <a:cs typeface="Calibri" panose="020F0502020204030204" pitchFamily="34" charset="0"/>
              </a:rPr>
              <a:t>at </a:t>
            </a:r>
            <a:r>
              <a:rPr lang="en-GB" sz="2000" i="1" dirty="0" err="1">
                <a:cs typeface="Calibri" panose="020F0502020204030204" pitchFamily="34" charset="0"/>
              </a:rPr>
              <a:t>Downsell</a:t>
            </a:r>
            <a:r>
              <a:rPr lang="en-GB" sz="2000" i="1" dirty="0">
                <a:cs typeface="Calibri" panose="020F0502020204030204" pitchFamily="34" charset="0"/>
              </a:rPr>
              <a:t> and </a:t>
            </a:r>
            <a:r>
              <a:rPr lang="en-GB" sz="2000" i="1" dirty="0" err="1">
                <a:cs typeface="Calibri" panose="020F0502020204030204" pitchFamily="34" charset="0"/>
              </a:rPr>
              <a:t>Bowmansgreen</a:t>
            </a:r>
            <a:r>
              <a:rPr lang="en-GB" sz="2000" i="1" dirty="0">
                <a:cs typeface="Calibri" panose="020F0502020204030204" pitchFamily="34" charset="0"/>
              </a:rPr>
              <a:t> only</a:t>
            </a:r>
            <a:r>
              <a:rPr lang="en-GB" sz="2000" dirty="0">
                <a:cs typeface="Calibri" panose="020F0502020204030204" pitchFamily="34" charset="0"/>
              </a:rPr>
              <a:t>)</a:t>
            </a:r>
          </a:p>
          <a:p>
            <a:endParaRPr lang="en-GB" sz="2000" dirty="0">
              <a:cs typeface="Calibri" panose="020F0502020204030204" pitchFamily="34" charset="0"/>
            </a:endParaRPr>
          </a:p>
          <a:p>
            <a:r>
              <a:rPr lang="en-GB" sz="2000" b="1" dirty="0">
                <a:cs typeface="Calibri" panose="020F0502020204030204" pitchFamily="34" charset="0"/>
              </a:rPr>
              <a:t>Sacha </a:t>
            </a:r>
            <a:r>
              <a:rPr lang="en-GB" sz="2000" dirty="0">
                <a:cs typeface="Calibri" panose="020F0502020204030204" pitchFamily="34" charset="0"/>
              </a:rPr>
              <a:t>- Clinical Lead (The Bothy) and Designated Safeguarding Lead</a:t>
            </a:r>
            <a:endParaRPr lang="en-GB" sz="4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5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0288" y="1548934"/>
            <a:ext cx="10067050" cy="452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400" b="1" dirty="0">
                <a:latin typeface="Calibri" charset="0"/>
                <a:ea typeface="Calibri" charset="0"/>
                <a:cs typeface="Calibri" charset="0"/>
              </a:rPr>
              <a:t>Enhanced DBS check - DBS Update Service or Terapia  </a:t>
            </a:r>
          </a:p>
          <a:p>
            <a:pPr>
              <a:lnSpc>
                <a:spcPct val="107000"/>
              </a:lnSpc>
            </a:pPr>
            <a:r>
              <a:rPr lang="en-GB" sz="24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GB" sz="2400" dirty="0"/>
              <a:t>DBS queries must be directed to: </a:t>
            </a:r>
            <a:r>
              <a:rPr lang="en-GB" sz="2400" dirty="0">
                <a:hlinkClick r:id="rId2"/>
              </a:rPr>
              <a:t>training@terapia.co.uk</a:t>
            </a:r>
            <a:r>
              <a:rPr lang="en-GB" sz="2400" dirty="0"/>
              <a:t> )</a:t>
            </a:r>
          </a:p>
          <a:p>
            <a:pPr>
              <a:lnSpc>
                <a:spcPct val="107000"/>
              </a:lnSpc>
            </a:pPr>
            <a:r>
              <a:rPr lang="en-GB" sz="2400" b="1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Disqualification Regulations Declaration Form (primary school only)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Professional Indemnity Insurance (PII) - see TSS Placement Handbook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Safeguarding Training - certificate dated within 3 years, with at least a Pass.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Right to work in the UK - UK passport or Work Visa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‘</a:t>
            </a:r>
            <a:r>
              <a:rPr lang="en-GB" sz="2200" dirty="0" err="1">
                <a:latin typeface="Calibri" charset="0"/>
                <a:ea typeface="Calibri" charset="0"/>
                <a:cs typeface="Calibri" charset="0"/>
              </a:rPr>
              <a:t>Terapia</a:t>
            </a: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 only’ email address – for all </a:t>
            </a:r>
            <a:r>
              <a:rPr lang="en-GB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correspondence relating to clinical practice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3C4413-FFB4-4E80-8081-55A7B6B126A7}"/>
              </a:ext>
            </a:extLst>
          </p:cNvPr>
          <p:cNvSpPr txBox="1">
            <a:spLocks/>
          </p:cNvSpPr>
          <p:nvPr/>
        </p:nvSpPr>
        <p:spPr>
          <a:xfrm>
            <a:off x="-644435" y="226744"/>
            <a:ext cx="12836435" cy="1068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	TSS </a:t>
            </a:r>
            <a:r>
              <a:rPr lang="en-GB" sz="5000" dirty="0"/>
              <a:t>Placement Requirements </a:t>
            </a:r>
            <a:r>
              <a:rPr lang="en-GB" sz="3600" dirty="0"/>
              <a:t>– before you can begin</a:t>
            </a:r>
          </a:p>
        </p:txBody>
      </p:sp>
    </p:spTree>
    <p:extLst>
      <p:ext uri="{BB962C8B-B14F-4D97-AF65-F5344CB8AC3E}">
        <p14:creationId xmlns:p14="http://schemas.microsoft.com/office/powerpoint/2010/main" val="365063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79E46-DA8B-F3AD-1933-8CE09101B09F}"/>
              </a:ext>
            </a:extLst>
          </p:cNvPr>
          <p:cNvSpPr txBox="1"/>
          <p:nvPr/>
        </p:nvSpPr>
        <p:spPr>
          <a:xfrm>
            <a:off x="697593" y="1100029"/>
            <a:ext cx="11206860" cy="5676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Must be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actively attending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 Terapia’s Training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Commitment -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at least 4 hours plus travel 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to work with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3 clients weekly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, during the school term-time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Adhere to terms of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Contractual Agreement 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– which you will receive by September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2000" b="1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Update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Terapia Services Database 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promptly (e.g., log session dates, notes, supervision dates)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Ensure completion, and input, of client related forms (e.g., assessments, evaluation, report/s)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Check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Teams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 space regularly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Comply with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Safeguarding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 and all relevant 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Policies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 - Terapia’s and the School/Organisation’s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Update School Services Co-ordinator (leigh@terapia.co.uk) with any changes to your contact details 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Ensure that all confidential information is kept secure and GDPR is followed at all times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CDC13-673C-A634-0E3B-281C56BA0E41}"/>
              </a:ext>
            </a:extLst>
          </p:cNvPr>
          <p:cNvSpPr txBox="1"/>
          <p:nvPr/>
        </p:nvSpPr>
        <p:spPr>
          <a:xfrm>
            <a:off x="87085" y="238255"/>
            <a:ext cx="12104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+mj-lt"/>
              </a:rPr>
              <a:t>TSS Placement Requirements </a:t>
            </a:r>
            <a:r>
              <a:rPr lang="en-GB" sz="3600" dirty="0">
                <a:latin typeface="+mj-lt"/>
              </a:rPr>
              <a:t>– whilst on placement</a:t>
            </a:r>
          </a:p>
        </p:txBody>
      </p:sp>
    </p:spTree>
    <p:extLst>
      <p:ext uri="{BB962C8B-B14F-4D97-AF65-F5344CB8AC3E}">
        <p14:creationId xmlns:p14="http://schemas.microsoft.com/office/powerpoint/2010/main" val="137493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60624-AA4B-E77E-1FD5-2F627FDA58A7}"/>
              </a:ext>
            </a:extLst>
          </p:cNvPr>
          <p:cNvSpPr txBox="1"/>
          <p:nvPr/>
        </p:nvSpPr>
        <p:spPr>
          <a:xfrm>
            <a:off x="1392572" y="453006"/>
            <a:ext cx="938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What Next?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89C62-33E6-45B4-C044-7FEDECD1A072}"/>
              </a:ext>
            </a:extLst>
          </p:cNvPr>
          <p:cNvGrpSpPr/>
          <p:nvPr/>
        </p:nvGrpSpPr>
        <p:grpSpPr>
          <a:xfrm>
            <a:off x="27964" y="1673604"/>
            <a:ext cx="11650230" cy="3861141"/>
            <a:chOff x="27964" y="1673604"/>
            <a:chExt cx="11650230" cy="3861141"/>
          </a:xfrm>
        </p:grpSpPr>
        <p:sp>
          <p:nvSpPr>
            <p:cNvPr id="5" name="Flowchart: Decision 4">
              <a:extLst>
                <a:ext uri="{FF2B5EF4-FFF2-40B4-BE49-F238E27FC236}">
                  <a16:creationId xmlns:a16="http://schemas.microsoft.com/office/drawing/2014/main" id="{3730B9BC-9687-1C06-D088-3393759B49BB}"/>
                </a:ext>
              </a:extLst>
            </p:cNvPr>
            <p:cNvSpPr/>
            <p:nvPr/>
          </p:nvSpPr>
          <p:spPr>
            <a:xfrm>
              <a:off x="27964" y="1673604"/>
              <a:ext cx="3624044" cy="2550253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Your Tutor/Supervisor agrees your “</a:t>
              </a:r>
              <a:r>
                <a:rPr lang="en-GB" b="1" dirty="0">
                  <a:solidFill>
                    <a:schemeClr val="tx1"/>
                  </a:solidFill>
                </a:rPr>
                <a:t>readiness</a:t>
              </a:r>
              <a:r>
                <a:rPr lang="en-GB" dirty="0">
                  <a:solidFill>
                    <a:schemeClr val="tx1"/>
                  </a:solidFill>
                </a:rPr>
                <a:t>” for a placement 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05B5826-7D1F-9030-A139-D0B38BE4EE3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652008" y="2948731"/>
              <a:ext cx="601210" cy="0"/>
            </a:xfrm>
            <a:prstGeom prst="straightConnector1">
              <a:avLst/>
            </a:prstGeom>
            <a:ln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Decision 7">
              <a:extLst>
                <a:ext uri="{FF2B5EF4-FFF2-40B4-BE49-F238E27FC236}">
                  <a16:creationId xmlns:a16="http://schemas.microsoft.com/office/drawing/2014/main" id="{384929CC-A9E6-70D1-FC98-21E12B2BF40D}"/>
                </a:ext>
              </a:extLst>
            </p:cNvPr>
            <p:cNvSpPr/>
            <p:nvPr/>
          </p:nvSpPr>
          <p:spPr>
            <a:xfrm>
              <a:off x="4253218" y="1788461"/>
              <a:ext cx="3246539" cy="2340528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You must complete </a:t>
              </a:r>
              <a:r>
                <a:rPr lang="en-GB" b="1" dirty="0">
                  <a:solidFill>
                    <a:schemeClr val="tx1"/>
                  </a:solidFill>
                </a:rPr>
                <a:t>TSS Application Form (to be emailed)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90CFF4-380A-96F1-ACD4-8CCBE7CE0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9757" y="2948730"/>
              <a:ext cx="671120" cy="4195"/>
            </a:xfrm>
            <a:prstGeom prst="straightConnector1">
              <a:avLst/>
            </a:prstGeom>
            <a:ln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Decision 10">
              <a:extLst>
                <a:ext uri="{FF2B5EF4-FFF2-40B4-BE49-F238E27FC236}">
                  <a16:creationId xmlns:a16="http://schemas.microsoft.com/office/drawing/2014/main" id="{82E921A2-8FF1-46EB-8338-E10DC5F486CB}"/>
                </a:ext>
              </a:extLst>
            </p:cNvPr>
            <p:cNvSpPr/>
            <p:nvPr/>
          </p:nvSpPr>
          <p:spPr>
            <a:xfrm>
              <a:off x="8170877" y="1683599"/>
              <a:ext cx="3507317" cy="2550253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Email your application, along with supporting documents, </a:t>
              </a:r>
              <a:r>
                <a:rPr lang="en-GB" sz="1600" b="1" dirty="0">
                  <a:solidFill>
                    <a:schemeClr val="tx1"/>
                  </a:solidFill>
                </a:rPr>
                <a:t>by Friday 18</a:t>
              </a:r>
              <a:r>
                <a:rPr lang="en-GB" sz="1600" b="1" baseline="30000" dirty="0">
                  <a:solidFill>
                    <a:schemeClr val="tx1"/>
                  </a:solidFill>
                </a:rPr>
                <a:t>th</a:t>
              </a:r>
              <a:r>
                <a:rPr lang="en-GB" sz="1600" b="1" dirty="0">
                  <a:solidFill>
                    <a:schemeClr val="tx1"/>
                  </a:solidFill>
                </a:rPr>
                <a:t> April</a:t>
              </a:r>
              <a:r>
                <a:rPr lang="en-GB" sz="1600" dirty="0">
                  <a:solidFill>
                    <a:schemeClr val="tx1"/>
                  </a:solidFill>
                </a:rPr>
                <a:t>, to: </a:t>
              </a:r>
              <a:r>
                <a:rPr lang="en-GB" sz="1300" dirty="0">
                  <a:solidFill>
                    <a:schemeClr val="tx1"/>
                  </a:solidFill>
                </a:rPr>
                <a:t>leigh@terapia.co.uk 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16F096-15E3-04A3-0CA7-81D5B7FD54F0}"/>
                </a:ext>
              </a:extLst>
            </p:cNvPr>
            <p:cNvCxnSpPr>
              <a:cxnSpLocks/>
              <a:stCxn id="11" idx="2"/>
              <a:endCxn id="18" idx="3"/>
            </p:cNvCxnSpPr>
            <p:nvPr/>
          </p:nvCxnSpPr>
          <p:spPr>
            <a:xfrm flipH="1">
              <a:off x="7677508" y="4233852"/>
              <a:ext cx="2247028" cy="1300893"/>
            </a:xfrm>
            <a:prstGeom prst="straightConnector1">
              <a:avLst/>
            </a:prstGeom>
            <a:ln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EC441E64-7723-BC1E-62C5-C1B2605A7A8A}"/>
              </a:ext>
            </a:extLst>
          </p:cNvPr>
          <p:cNvSpPr/>
          <p:nvPr/>
        </p:nvSpPr>
        <p:spPr>
          <a:xfrm>
            <a:off x="4253217" y="4364481"/>
            <a:ext cx="3424291" cy="2340528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Placement is assigned to you 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(August/September)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F8EB4FF-C14C-E8DE-51DA-CBA12BA6DE48}"/>
              </a:ext>
            </a:extLst>
          </p:cNvPr>
          <p:cNvSpPr/>
          <p:nvPr/>
        </p:nvSpPr>
        <p:spPr>
          <a:xfrm>
            <a:off x="38964" y="4364481"/>
            <a:ext cx="3549625" cy="2340528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Induction visit </a:t>
            </a:r>
            <a:r>
              <a:rPr lang="en-GB" dirty="0">
                <a:solidFill>
                  <a:schemeClr val="tx1"/>
                </a:solidFill>
              </a:rPr>
              <a:t>to the placement will be arranged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(October/November)</a:t>
            </a:r>
            <a:endParaRPr lang="en-GB" sz="13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B4F77B-5331-00C4-7A24-7CD8AB63C6B5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3551858" y="5534744"/>
            <a:ext cx="701359" cy="1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5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 mark on green pastel background">
            <a:extLst>
              <a:ext uri="{FF2B5EF4-FFF2-40B4-BE49-F238E27FC236}">
                <a16:creationId xmlns:a16="http://schemas.microsoft.com/office/drawing/2014/main" id="{00C259D1-6566-45E1-8F95-DCE907E6E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r="6681"/>
          <a:stretch/>
        </p:blipFill>
        <p:spPr>
          <a:xfrm>
            <a:off x="5167618" y="684359"/>
            <a:ext cx="6306960" cy="5459753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3DDFD-ACBE-B971-DE49-9D724CEBF277}"/>
              </a:ext>
            </a:extLst>
          </p:cNvPr>
          <p:cNvSpPr txBox="1"/>
          <p:nvPr/>
        </p:nvSpPr>
        <p:spPr>
          <a:xfrm>
            <a:off x="691572" y="1526557"/>
            <a:ext cx="4000500" cy="3428673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questions…</a:t>
            </a:r>
          </a:p>
        </p:txBody>
      </p:sp>
    </p:spTree>
    <p:extLst>
      <p:ext uri="{BB962C8B-B14F-4D97-AF65-F5344CB8AC3E}">
        <p14:creationId xmlns:p14="http://schemas.microsoft.com/office/powerpoint/2010/main" val="3562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F2DA-CFC4-3355-9942-D8798F5C6E0A}"/>
              </a:ext>
            </a:extLst>
          </p:cNvPr>
          <p:cNvSpPr txBox="1">
            <a:spLocks/>
          </p:cNvSpPr>
          <p:nvPr/>
        </p:nvSpPr>
        <p:spPr>
          <a:xfrm>
            <a:off x="0" y="159624"/>
            <a:ext cx="11753850" cy="8592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	</a:t>
            </a:r>
            <a:r>
              <a:rPr lang="en-GB" sz="5000" dirty="0"/>
              <a:t>Terapia Therapeutic Services placements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E6AB-2C68-FE67-32DC-8F91BBCBABEC}"/>
              </a:ext>
            </a:extLst>
          </p:cNvPr>
          <p:cNvSpPr txBox="1">
            <a:spLocks/>
          </p:cNvSpPr>
          <p:nvPr/>
        </p:nvSpPr>
        <p:spPr>
          <a:xfrm>
            <a:off x="827863" y="1262473"/>
            <a:ext cx="8997623" cy="43330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Terapia School Services </a:t>
            </a:r>
            <a:r>
              <a:rPr lang="en-GB" sz="2400" dirty="0"/>
              <a:t>(16 Primary and 16 Secondary)*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1 to 4 Trainee Therapists are based at each setting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Organisations and Projects</a:t>
            </a:r>
          </a:p>
          <a:p>
            <a:pPr lvl="1"/>
            <a:r>
              <a:rPr lang="en-GB" dirty="0"/>
              <a:t>Whole School Approach (WSA, 5 schools)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[18xTT]</a:t>
            </a:r>
          </a:p>
          <a:p>
            <a:pPr lvl="1"/>
            <a:r>
              <a:rPr lang="en-GB" dirty="0"/>
              <a:t>ACE (PRU) (6 Luton Secondary Schools)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[6xTT]</a:t>
            </a:r>
          </a:p>
          <a:p>
            <a:pPr marL="457200" lvl="1" indent="0"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dirty="0"/>
              <a:t>O &amp; U Care Leavers Service (18-24y)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[5xTT]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Schools based in a variety of areas, mostly North London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A7BD9-A208-9401-BEEF-59C2D3D964A3}"/>
              </a:ext>
            </a:extLst>
          </p:cNvPr>
          <p:cNvSpPr txBox="1"/>
          <p:nvPr/>
        </p:nvSpPr>
        <p:spPr>
          <a:xfrm>
            <a:off x="285226" y="6199464"/>
            <a:ext cx="846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*Subject to change due requirements of Schools and needs of CYP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2AFAA-6E74-DC04-A9B9-C2F1A42FF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4" t="18409" r="3828" b="12223"/>
          <a:stretch/>
        </p:blipFill>
        <p:spPr>
          <a:xfrm>
            <a:off x="8661248" y="1606870"/>
            <a:ext cx="3092602" cy="33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941D1-70B8-73BA-4534-A3DFC5AB7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4" t="14095" r="18071" b="9969"/>
          <a:stretch/>
        </p:blipFill>
        <p:spPr>
          <a:xfrm>
            <a:off x="275293" y="196664"/>
            <a:ext cx="9718627" cy="64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0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080FDF-DB9F-4C75-914E-91EC5A6ACB3E}"/>
              </a:ext>
            </a:extLst>
          </p:cNvPr>
          <p:cNvSpPr txBox="1"/>
          <p:nvPr/>
        </p:nvSpPr>
        <p:spPr>
          <a:xfrm>
            <a:off x="304453" y="137947"/>
            <a:ext cx="116959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+mj-lt"/>
              </a:rPr>
              <a:t>Terapia School Services (TSS) </a:t>
            </a:r>
            <a:r>
              <a:rPr lang="en-GB" sz="3600" dirty="0">
                <a:latin typeface="+mj-lt"/>
              </a:rPr>
              <a:t>– what do we offer</a:t>
            </a:r>
          </a:p>
          <a:p>
            <a:endParaRPr lang="en-GB" sz="50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30F2C-B400-6EE5-FD83-B54B2BFBFC45}"/>
              </a:ext>
            </a:extLst>
          </p:cNvPr>
          <p:cNvSpPr/>
          <p:nvPr/>
        </p:nvSpPr>
        <p:spPr>
          <a:xfrm>
            <a:off x="664425" y="1365484"/>
            <a:ext cx="10778638" cy="481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TSS School/Organisation placements provide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Terapia Trainees with…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Clinical experience with children and young people in an institutional and supported setting</a:t>
            </a:r>
          </a:p>
          <a:p>
            <a:pPr lvl="0"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Insight into the real-life situations you will be working with upon graduation and the range of clinical work available in education settings and children’s services</a:t>
            </a:r>
          </a:p>
          <a:p>
            <a:pPr lvl="0"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Supervision of clinical practice to professional standards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monthly paid individual supervision)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Safeguarding (and other urgent issues) guidance and support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(provided by the Therapeutic Services Team – Clinical Lead, WSA Leads and School Services Coordinator)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depth experience of working therapeutically with CYP for case studies,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vivas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your CV</a:t>
            </a:r>
          </a:p>
          <a:p>
            <a:pPr lvl="0"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Opportunity to obtain clinical hours to meet your training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7282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AA9-5BC1-8890-173C-D9867B78810A}"/>
              </a:ext>
            </a:extLst>
          </p:cNvPr>
          <p:cNvSpPr txBox="1">
            <a:spLocks/>
          </p:cNvSpPr>
          <p:nvPr/>
        </p:nvSpPr>
        <p:spPr>
          <a:xfrm>
            <a:off x="-792480" y="138703"/>
            <a:ext cx="11068594" cy="9585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	</a:t>
            </a:r>
            <a:r>
              <a:rPr lang="en-GB" sz="5000" dirty="0"/>
              <a:t>Clinical Supervision </a:t>
            </a:r>
            <a:r>
              <a:rPr lang="en-GB" sz="3600" dirty="0"/>
              <a:t>– what it is,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0BC-B860-BE57-F696-BC5B8904E30C}"/>
              </a:ext>
            </a:extLst>
          </p:cNvPr>
          <p:cNvSpPr txBox="1">
            <a:spLocks/>
          </p:cNvSpPr>
          <p:nvPr/>
        </p:nvSpPr>
        <p:spPr>
          <a:xfrm>
            <a:off x="838200" y="1471750"/>
            <a:ext cx="10709366" cy="45149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Terapia Supervisor </a:t>
            </a:r>
            <a:r>
              <a:rPr lang="en-GB" sz="2200" dirty="0"/>
              <a:t>- assigned by Training Team before end of the year (December 25)</a:t>
            </a:r>
          </a:p>
          <a:p>
            <a:pPr>
              <a:lnSpc>
                <a:spcPct val="100000"/>
              </a:lnSpc>
            </a:pPr>
            <a:r>
              <a:rPr lang="en-GB" dirty="0"/>
              <a:t>Clinical Supervision</a:t>
            </a:r>
            <a:endParaRPr lang="en-GB" sz="2200" dirty="0"/>
          </a:p>
          <a:p>
            <a:pPr marL="1706563" lvl="4" indent="357188">
              <a:lnSpc>
                <a:spcPct val="100000"/>
              </a:lnSpc>
              <a:spcBef>
                <a:spcPts val="200"/>
              </a:spcBef>
              <a:buFontTx/>
              <a:buChar char="-"/>
              <a:tabLst>
                <a:tab pos="2238375" algn="l"/>
              </a:tabLst>
            </a:pPr>
            <a:r>
              <a:rPr lang="en-GB" sz="2200" dirty="0"/>
              <a:t>is essential to support your clinical practice </a:t>
            </a:r>
          </a:p>
          <a:p>
            <a:pPr marL="1706563" lvl="4" indent="357188">
              <a:lnSpc>
                <a:spcPct val="100000"/>
              </a:lnSpc>
              <a:spcBef>
                <a:spcPts val="200"/>
              </a:spcBef>
              <a:buFontTx/>
              <a:buChar char="-"/>
              <a:tabLst>
                <a:tab pos="2238375" algn="l"/>
              </a:tabLst>
            </a:pPr>
            <a:r>
              <a:rPr lang="en-GB" sz="2200" dirty="0"/>
              <a:t>attendance is required in person</a:t>
            </a:r>
          </a:p>
          <a:p>
            <a:pPr marL="1706563" indent="357188">
              <a:lnSpc>
                <a:spcPct val="100000"/>
              </a:lnSpc>
              <a:spcBef>
                <a:spcPts val="200"/>
              </a:spcBef>
              <a:buFontTx/>
              <a:buChar char="-"/>
              <a:tabLst>
                <a:tab pos="2238375" algn="l"/>
              </a:tabLst>
            </a:pPr>
            <a:r>
              <a:rPr lang="en-GB" sz="2200" dirty="0"/>
              <a:t>group and individual, as required</a:t>
            </a:r>
          </a:p>
          <a:p>
            <a:pPr marL="1706563" indent="357188">
              <a:lnSpc>
                <a:spcPct val="100000"/>
              </a:lnSpc>
              <a:spcBef>
                <a:spcPts val="200"/>
              </a:spcBef>
              <a:buFontTx/>
              <a:buChar char="-"/>
              <a:tabLst>
                <a:tab pos="2238375" algn="l"/>
              </a:tabLst>
            </a:pPr>
            <a:r>
              <a:rPr lang="en-GB" sz="2200" dirty="0"/>
              <a:t>individual supervision dates/times are arranged directly between you and 	your assigned supervisor</a:t>
            </a:r>
          </a:p>
          <a:p>
            <a:pPr marL="2960688" indent="0">
              <a:lnSpc>
                <a:spcPct val="100000"/>
              </a:lnSpc>
              <a:spcBef>
                <a:spcPts val="200"/>
              </a:spcBef>
              <a:buNone/>
              <a:tabLst>
                <a:tab pos="2238375" algn="l"/>
              </a:tabLst>
            </a:pPr>
            <a:endParaRPr lang="en-GB" sz="2200" dirty="0"/>
          </a:p>
          <a:p>
            <a:r>
              <a:rPr lang="en-GB" dirty="0"/>
              <a:t>Training requirements and supervision information can be found in your Training Handbook and any remaining questions relating to these must be sent to: </a:t>
            </a:r>
            <a:r>
              <a:rPr lang="en-GB" dirty="0">
                <a:hlinkClick r:id="rId2"/>
              </a:rPr>
              <a:t>courseteam@terapia.co.uk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31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309A96-8CD0-C4E7-4F54-DC68D7B50C33}"/>
              </a:ext>
            </a:extLst>
          </p:cNvPr>
          <p:cNvSpPr/>
          <p:nvPr/>
        </p:nvSpPr>
        <p:spPr>
          <a:xfrm>
            <a:off x="432540" y="1435506"/>
            <a:ext cx="10523008" cy="420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Terapia Trainees provide schools/organisations with…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Therapy sessions to support children and young people experiencing mental health difficulties, on-site at schools/organisations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Minimum presence of 4 hours every week, during the school’s term time (38-40 weeks per year, term dates will be available on each school’s website)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Liaison with Teachers, Pastoral Team and Parents/Carers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to Parents/Carers and Teachers - ‘Reflective Parenting’ and ‘Reflective Practice’ sessions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Interim/End of Therapy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reports for each client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944A8-95D8-58E8-1B41-F0C7BE03B258}"/>
              </a:ext>
            </a:extLst>
          </p:cNvPr>
          <p:cNvSpPr txBox="1"/>
          <p:nvPr/>
        </p:nvSpPr>
        <p:spPr>
          <a:xfrm>
            <a:off x="165463" y="190198"/>
            <a:ext cx="116959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+mj-lt"/>
              </a:rPr>
              <a:t>Terapia School Services (TSS) </a:t>
            </a:r>
            <a:r>
              <a:rPr lang="en-GB" sz="3600" dirty="0">
                <a:latin typeface="+mj-lt"/>
              </a:rPr>
              <a:t>– what do </a:t>
            </a:r>
            <a:r>
              <a:rPr lang="en-GB" sz="3600" i="1" dirty="0">
                <a:latin typeface="+mj-lt"/>
              </a:rPr>
              <a:t>you</a:t>
            </a:r>
            <a:r>
              <a:rPr lang="en-GB" sz="3600" dirty="0">
                <a:latin typeface="+mj-lt"/>
              </a:rPr>
              <a:t> offer</a:t>
            </a:r>
          </a:p>
          <a:p>
            <a:endParaRPr lang="en-GB" sz="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2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6D0C-7C96-598C-AA18-9AF9484A82E6}"/>
              </a:ext>
            </a:extLst>
          </p:cNvPr>
          <p:cNvSpPr txBox="1">
            <a:spLocks/>
          </p:cNvSpPr>
          <p:nvPr/>
        </p:nvSpPr>
        <p:spPr>
          <a:xfrm>
            <a:off x="252549" y="320047"/>
            <a:ext cx="114256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ea typeface="+mn-ea"/>
                <a:cs typeface="+mn-cs"/>
              </a:rPr>
              <a:t>TSS Placements </a:t>
            </a:r>
            <a:r>
              <a:rPr lang="en-GB" sz="3600" dirty="0"/>
              <a:t>–</a:t>
            </a:r>
            <a:r>
              <a:rPr lang="en-GB" sz="4000" dirty="0"/>
              <a:t> </a:t>
            </a:r>
            <a:r>
              <a:rPr lang="en-GB" sz="3600" dirty="0"/>
              <a:t>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7E27-AF2F-F37F-DE25-71F8748492B7}"/>
              </a:ext>
            </a:extLst>
          </p:cNvPr>
          <p:cNvSpPr txBox="1">
            <a:spLocks/>
          </p:cNvSpPr>
          <p:nvPr/>
        </p:nvSpPr>
        <p:spPr>
          <a:xfrm>
            <a:off x="838200" y="1393372"/>
            <a:ext cx="10515600" cy="50248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200" dirty="0"/>
              <a:t>Start in January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sz="2200" dirty="0"/>
              <a:t>Induction visits are facilitated in October – December.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sz="2200" dirty="0"/>
              <a:t>Duration of your clinical placement is 2 years / 6 school terms 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(wherever possible this is within the same setting to allow for continuity and long term experience)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sz="2200" dirty="0"/>
              <a:t>Active caseload of 3 clients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sz="2200" dirty="0"/>
              <a:t>Commitment is 1 day every week for at least 4 hours plus travel, during the school day and school term time</a:t>
            </a:r>
          </a:p>
        </p:txBody>
      </p:sp>
    </p:spTree>
    <p:extLst>
      <p:ext uri="{BB962C8B-B14F-4D97-AF65-F5344CB8AC3E}">
        <p14:creationId xmlns:p14="http://schemas.microsoft.com/office/powerpoint/2010/main" val="227958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00DFDA-8303-66DE-937C-3EE14D7D0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85586"/>
              </p:ext>
            </p:extLst>
          </p:nvPr>
        </p:nvGraphicFramePr>
        <p:xfrm>
          <a:off x="860696" y="1048548"/>
          <a:ext cx="10470607" cy="5308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71925">
                  <a:extLst>
                    <a:ext uri="{9D8B030D-6E8A-4147-A177-3AD203B41FA5}">
                      <a16:colId xmlns:a16="http://schemas.microsoft.com/office/drawing/2014/main" val="463501266"/>
                    </a:ext>
                  </a:extLst>
                </a:gridCol>
                <a:gridCol w="8198682">
                  <a:extLst>
                    <a:ext uri="{9D8B030D-6E8A-4147-A177-3AD203B41FA5}">
                      <a16:colId xmlns:a16="http://schemas.microsoft.com/office/drawing/2014/main" val="739863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Time</a:t>
                      </a:r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Example</a:t>
                      </a:r>
                    </a:p>
                  </a:txBody>
                  <a:tcP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9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i="1" dirty="0"/>
                        <a:t>08:45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i="1" dirty="0"/>
                        <a:t>Travel (max. 1h 15m)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31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b="1" dirty="0"/>
                        <a:t>10:00</a:t>
                      </a:r>
                      <a:r>
                        <a:rPr lang="en-GB" sz="2200" dirty="0"/>
                        <a:t> – 10:10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Arrive at school: set up therapy space, prepare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6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10:10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b="1" dirty="0"/>
                        <a:t>Client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07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11:00 – 11:20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School Break Time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4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11:20 – 12:10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b="1" dirty="0"/>
                        <a:t>Client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3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12:10 – 12:55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School Lunch   </a:t>
                      </a:r>
                      <a:r>
                        <a:rPr lang="en-GB" sz="2200" i="1" dirty="0"/>
                        <a:t>(admin/facilitate 20min ‘reflective drop-in’ window)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989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13:00 – 13:50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b="1" dirty="0"/>
                        <a:t>Client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13:50 – </a:t>
                      </a:r>
                      <a:r>
                        <a:rPr lang="en-GB" sz="2200" b="1" dirty="0"/>
                        <a:t>14:00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dirty="0"/>
                        <a:t>Tidy therapy space/resources: Depart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0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i="1" dirty="0"/>
                        <a:t>14:00 – 15:15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200" i="1" dirty="0"/>
                        <a:t>Travel (max. 1h 15m)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9511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853324D-B323-C050-D739-7C7B81BCD401}"/>
              </a:ext>
            </a:extLst>
          </p:cNvPr>
          <p:cNvSpPr txBox="1">
            <a:spLocks/>
          </p:cNvSpPr>
          <p:nvPr/>
        </p:nvSpPr>
        <p:spPr>
          <a:xfrm>
            <a:off x="252549" y="145195"/>
            <a:ext cx="114256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ea typeface="+mn-ea"/>
                <a:cs typeface="+mn-cs"/>
              </a:rPr>
              <a:t>A Day in Placement </a:t>
            </a:r>
            <a:r>
              <a:rPr lang="en-GB" sz="3600" dirty="0"/>
              <a:t>–</a:t>
            </a:r>
            <a:r>
              <a:rPr lang="en-GB" sz="4000" dirty="0"/>
              <a:t> </a:t>
            </a:r>
            <a:r>
              <a:rPr lang="en-GB" sz="3600" dirty="0"/>
              <a:t>what to expect</a:t>
            </a:r>
          </a:p>
        </p:txBody>
      </p:sp>
    </p:spTree>
    <p:extLst>
      <p:ext uri="{BB962C8B-B14F-4D97-AF65-F5344CB8AC3E}">
        <p14:creationId xmlns:p14="http://schemas.microsoft.com/office/powerpoint/2010/main" val="11168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3FE44-B65F-6B2D-51F3-3216121F69C7}"/>
              </a:ext>
            </a:extLst>
          </p:cNvPr>
          <p:cNvSpPr txBox="1"/>
          <p:nvPr/>
        </p:nvSpPr>
        <p:spPr>
          <a:xfrm>
            <a:off x="210604" y="116163"/>
            <a:ext cx="1151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FAQ 1: Can I use my employment instead of a TSS placement?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DEE67-2E54-9A02-4DEE-FAA098048CAB}"/>
              </a:ext>
            </a:extLst>
          </p:cNvPr>
          <p:cNvSpPr txBox="1"/>
          <p:nvPr/>
        </p:nvSpPr>
        <p:spPr>
          <a:xfrm>
            <a:off x="349142" y="701057"/>
            <a:ext cx="112340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Trainees who are employed by a therapeutic service will be required to fill out a short form detailing their current employment.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Terapia’s CEO and Director of Training will decide whether the place of employment can be used  for accruing clinical hours or whether a Terapia School Placement is needed to meet training requirements. </a:t>
            </a:r>
          </a:p>
          <a:p>
            <a:r>
              <a:rPr lang="en-GB" dirty="0"/>
              <a:t>________________________________________________________________________________________________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B8F20-2194-C606-AF0D-3BC894549B00}"/>
              </a:ext>
            </a:extLst>
          </p:cNvPr>
          <p:cNvSpPr txBox="1"/>
          <p:nvPr/>
        </p:nvSpPr>
        <p:spPr>
          <a:xfrm>
            <a:off x="149643" y="2547835"/>
            <a:ext cx="1151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FAQ 2: How will my TSS placement be allocated?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179B-F4BD-1BE4-D8A1-9604D9D88D32}"/>
              </a:ext>
            </a:extLst>
          </p:cNvPr>
          <p:cNvSpPr txBox="1"/>
          <p:nvPr/>
        </p:nvSpPr>
        <p:spPr>
          <a:xfrm>
            <a:off x="349140" y="3064583"/>
            <a:ext cx="113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Trainees will complete an application detailing your location, mode of transport and preferred availability.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Terapia’s School Services Coordinator will use this information to allocate a suitable placement to each trainee.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Please note you may be expected to travel up to 1hour 15minutes each way to reach your placement.</a:t>
            </a:r>
          </a:p>
          <a:p>
            <a:r>
              <a:rPr lang="en-GB" sz="2000" dirty="0"/>
              <a:t>________________________________________________________________________________________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B5693-67E5-ED68-2A5A-CA4BCDBF176C}"/>
              </a:ext>
            </a:extLst>
          </p:cNvPr>
          <p:cNvSpPr txBox="1"/>
          <p:nvPr/>
        </p:nvSpPr>
        <p:spPr>
          <a:xfrm>
            <a:off x="149643" y="5114436"/>
            <a:ext cx="1178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FAQ 3: What if I live over 1hr 15mins away from a placement?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230F3-FE6A-C844-DAED-6F095EE42F65}"/>
              </a:ext>
            </a:extLst>
          </p:cNvPr>
          <p:cNvSpPr txBox="1"/>
          <p:nvPr/>
        </p:nvSpPr>
        <p:spPr>
          <a:xfrm>
            <a:off x="349141" y="5869678"/>
            <a:ext cx="1137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Upon receiving your application, Terapia’s School Services Manager will contact you to discuss arrangements for a suitable placement.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4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1158</Words>
  <Application>Microsoft Office PowerPoint</Application>
  <PresentationFormat>Widescreen</PresentationFormat>
  <Paragraphs>148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Office Theme</vt:lpstr>
      <vt:lpstr>Therapeutic Services Introduction to Terapia Placements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Terapia - Pamela</dc:creator>
  <cp:lastModifiedBy>Alexander Robertson</cp:lastModifiedBy>
  <cp:revision>54</cp:revision>
  <cp:lastPrinted>2021-09-06T12:57:18Z</cp:lastPrinted>
  <dcterms:created xsi:type="dcterms:W3CDTF">2020-12-18T18:00:47Z</dcterms:created>
  <dcterms:modified xsi:type="dcterms:W3CDTF">2025-04-03T10:33:44Z</dcterms:modified>
</cp:coreProperties>
</file>